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notesMasterIdLst>
    <p:notesMasterId r:id="rId16"/>
  </p:notesMasterIdLst>
  <p:sldIdLst>
    <p:sldId id="256" r:id="rId4"/>
    <p:sldId id="261" r:id="rId5"/>
    <p:sldId id="274" r:id="rId6"/>
    <p:sldId id="289" r:id="rId7"/>
    <p:sldId id="304" r:id="rId8"/>
    <p:sldId id="301" r:id="rId9"/>
    <p:sldId id="302" r:id="rId10"/>
    <p:sldId id="303" r:id="rId11"/>
    <p:sldId id="305" r:id="rId12"/>
    <p:sldId id="306" r:id="rId13"/>
    <p:sldId id="308" r:id="rId14"/>
    <p:sldId id="307" r:id="rId15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DFBB"/>
    <a:srgbClr val="9AD3E9"/>
    <a:srgbClr val="F8B2A3"/>
    <a:srgbClr val="A4B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754" y="8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hu-H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dirty="0"/>
              <a:t>Különböző tényezők fontossága kommunikáció során (93%-7%)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Munka1!$B$1</c:f>
              <c:strCache>
                <c:ptCount val="1"/>
                <c:pt idx="0">
                  <c:v>Különböző tényezők fontossága kommunikáció során</c:v>
                </c:pt>
              </c:strCache>
            </c:strRef>
          </c:tx>
          <c:dPt>
            <c:idx val="0"/>
            <c:bubble3D val="0"/>
            <c:explosion val="15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1B9-4B32-A348-59792DFA56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32A-4E8C-999D-E730DC71EE4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32A-4E8C-999D-E730DC71EE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hu-H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Munka1!$A$2:$A$4</c:f>
              <c:strCache>
                <c:ptCount val="3"/>
                <c:pt idx="0">
                  <c:v>Verbális</c:v>
                </c:pt>
                <c:pt idx="1">
                  <c:v>Nonverbális</c:v>
                </c:pt>
                <c:pt idx="2">
                  <c:v>Vokális</c:v>
                </c:pt>
              </c:strCache>
            </c:strRef>
          </c:cat>
          <c:val>
            <c:numRef>
              <c:f>Munka1!$B$2:$B$4</c:f>
              <c:numCache>
                <c:formatCode>0%</c:formatCode>
                <c:ptCount val="3"/>
                <c:pt idx="0">
                  <c:v>7.0000000000000007E-2</c:v>
                </c:pt>
                <c:pt idx="1">
                  <c:v>0.55000000000000004</c:v>
                </c:pt>
                <c:pt idx="2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B9-4B32-A348-59792DFA56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u-H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u-H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FE4780-4742-4AF7-B9F6-29387D06C872}" type="datetimeFigureOut">
              <a:rPr lang="ko-KR" altLang="en-US" smtClean="0"/>
              <a:t>2023-10-13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0E160-F603-41F3-A192-DC9595772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441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20E160-F603-41F3-A192-DC9595772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819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3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923928" y="2643759"/>
            <a:ext cx="5220072" cy="1080120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sz="3600" dirty="0">
                <a:ea typeface="맑은 고딕" pitchFamily="50" charset="-127"/>
              </a:rPr>
              <a:t>FREE PPT TEMPLATES</a:t>
            </a:r>
            <a:endParaRPr lang="en-US" altLang="ko-KR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923928" y="3723878"/>
            <a:ext cx="5219924" cy="504056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</a:t>
            </a:r>
          </a:p>
          <a:p>
            <a:pPr lvl="0"/>
            <a:r>
              <a:rPr lang="en-US" altLang="ko-KR" dirty="0"/>
              <a:t>PRESENTATION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3059832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084000" y="2947500"/>
            <a:ext cx="3060000" cy="219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479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28392" y="0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020272" y="1923678"/>
            <a:ext cx="2123728" cy="32198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2514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717858" y="1275606"/>
            <a:ext cx="2448545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3339542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960954" y="1275606"/>
            <a:ext cx="2448273" cy="202405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DA4CE02-F7F3-4BCD-B8DB-4DFD03965E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9A54B34-6F96-4E3E-B72E-E680E3CE27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483997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28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D:\Fullppt\005-PNG이미지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646" y="1275606"/>
            <a:ext cx="2923753" cy="251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582656" y="1374406"/>
            <a:ext cx="2700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820964" y="1374406"/>
            <a:ext cx="2736000" cy="15848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2F3CBFE9-6225-4EAB-9415-3558F6BE9A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E9189EF-3C10-45A2-8749-4187192ACEC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0894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nut 3"/>
          <p:cNvSpPr/>
          <p:nvPr userDrawn="1"/>
        </p:nvSpPr>
        <p:spPr>
          <a:xfrm>
            <a:off x="2847111" y="1179745"/>
            <a:ext cx="3401564" cy="3401564"/>
          </a:xfrm>
          <a:prstGeom prst="donut">
            <a:avLst>
              <a:gd name="adj" fmla="val 13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5" y="1079005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6328" y="1217153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B4F25E9-AA8C-4BD3-BF1F-56D20DF8DD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0BDE80-4E1C-47DE-8168-381888FDC3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2192049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3800" y="2230378"/>
            <a:ext cx="4930200" cy="47357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213800" y="2703954"/>
            <a:ext cx="4930200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pic>
        <p:nvPicPr>
          <p:cNvPr id="5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3651870"/>
            <a:ext cx="1013895" cy="101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950740"/>
            <a:ext cx="648072" cy="64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9818"/>
            <a:ext cx="442142" cy="4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:\002-KIMS BUSINESS\007-02-Googleslidesppt\02-GSppt-Contents-Kim\20170215\03-abs\item01-png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1779200"/>
            <a:ext cx="360040" cy="36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 userDrawn="1"/>
        </p:nvGrpSpPr>
        <p:grpSpPr>
          <a:xfrm>
            <a:off x="1115616" y="1275607"/>
            <a:ext cx="2585656" cy="2592286"/>
            <a:chOff x="1115616" y="1275607"/>
            <a:chExt cx="2585656" cy="2592286"/>
          </a:xfrm>
        </p:grpSpPr>
        <p:pic>
          <p:nvPicPr>
            <p:cNvPr id="1026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78808"/>
            <a:ext cx="1475656" cy="15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226854" y="-51527"/>
            <a:ext cx="879830" cy="94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707971">
            <a:off x="2873932" y="1562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27839">
            <a:off x="3005459" y="3443641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414606">
            <a:off x="1967897" y="2192112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62721" flipH="1">
            <a:off x="2110757" y="80509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64253" flipH="1">
            <a:off x="3934583" y="142673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64798">
            <a:off x="5618205" y="2384716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74931">
            <a:off x="5463157" y="73615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29549">
            <a:off x="4788024" y="3370715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 userDrawn="1"/>
        </p:nvGrpSpPr>
        <p:grpSpPr>
          <a:xfrm>
            <a:off x="2254580" y="248388"/>
            <a:ext cx="4634840" cy="4646724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595313" y="1758619"/>
              <a:ext cx="1626263" cy="16262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lt"/>
              </a:endParaRPr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03848" y="2101602"/>
            <a:ext cx="2736303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203700" y="2677666"/>
            <a:ext cx="2736303" cy="43204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  <p:pic>
        <p:nvPicPr>
          <p:cNvPr id="2050" name="Picture 2" descr="E:\002-KIMS BUSINESS\007-02-Googleslidesppt\02-GSppt-Contents-Kim\20170215\03-abs\item03-png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"/>
            <a:ext cx="1587121" cy="151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002-KIMS BUSINESS\007-02-Googleslidesppt\02-GSppt-Contents-Kim\20170215\03-abs\item02-png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3624792"/>
            <a:ext cx="1407408" cy="151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2843808" y="377122"/>
            <a:ext cx="3456384" cy="3465247"/>
            <a:chOff x="1115616" y="1275607"/>
            <a:chExt cx="2585656" cy="2592286"/>
          </a:xfrm>
        </p:grpSpPr>
        <p:pic>
          <p:nvPicPr>
            <p:cNvPr id="5" name="Picture 2" descr="E:\002-KIMS BUSINESS\007-02-Googleslidesppt\02-GSppt-Contents-Kim\20170215\03-abs\item01-png.png"/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1275607"/>
              <a:ext cx="2585656" cy="2592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Oval 5"/>
            <p:cNvSpPr/>
            <p:nvPr userDrawn="1"/>
          </p:nvSpPr>
          <p:spPr>
            <a:xfrm>
              <a:off x="1796376" y="1959682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38100" dir="18900000">
                <a:prstClr val="black">
                  <a:alpha val="29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29098" y="3829794"/>
            <a:ext cx="3456384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Welcome!!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2828950" y="4443958"/>
            <a:ext cx="3456384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376203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9040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863568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842131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834733" y="1597374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827011" y="1599822"/>
            <a:ext cx="1440000" cy="144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Block Arc 1"/>
          <p:cNvSpPr/>
          <p:nvPr userDrawn="1"/>
        </p:nvSpPr>
        <p:spPr>
          <a:xfrm>
            <a:off x="683568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Block Arc 11"/>
          <p:cNvSpPr/>
          <p:nvPr userDrawn="1"/>
        </p:nvSpPr>
        <p:spPr>
          <a:xfrm>
            <a:off x="2671382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Block Arc 12"/>
          <p:cNvSpPr/>
          <p:nvPr userDrawn="1"/>
        </p:nvSpPr>
        <p:spPr>
          <a:xfrm>
            <a:off x="4659196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Block Arc 13"/>
          <p:cNvSpPr/>
          <p:nvPr userDrawn="1"/>
        </p:nvSpPr>
        <p:spPr>
          <a:xfrm>
            <a:off x="6647011" y="1419822"/>
            <a:ext cx="1800000" cy="1800000"/>
          </a:xfrm>
          <a:prstGeom prst="blockArc">
            <a:avLst>
              <a:gd name="adj1" fmla="val 10800000"/>
              <a:gd name="adj2" fmla="val 94979"/>
              <a:gd name="adj3" fmla="val 5402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EDBECCA6-8618-46C3-A8D4-3B6399CCEF8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1D40A599-6D66-4DC9-82BB-52C171B56BB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3499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54008" y="1131589"/>
            <a:ext cx="2849840" cy="3649171"/>
            <a:chOff x="354008" y="1131589"/>
            <a:chExt cx="2849840" cy="3649171"/>
          </a:xfrm>
        </p:grpSpPr>
        <p:sp>
          <p:nvSpPr>
            <p:cNvPr id="6" name="Rounded Rectangle 5"/>
            <p:cNvSpPr/>
            <p:nvPr/>
          </p:nvSpPr>
          <p:spPr>
            <a:xfrm>
              <a:off x="354008" y="1131589"/>
              <a:ext cx="2849840" cy="3649171"/>
            </a:xfrm>
            <a:prstGeom prst="roundRect">
              <a:avLst>
                <a:gd name="adj" fmla="val 3968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1932" y="1347500"/>
              <a:ext cx="108520" cy="3240473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Half Frame 11"/>
            <p:cNvSpPr/>
            <p:nvPr/>
          </p:nvSpPr>
          <p:spPr>
            <a:xfrm rot="5400000">
              <a:off x="2592642" y="1238201"/>
              <a:ext cx="502331" cy="502331"/>
            </a:xfrm>
            <a:prstGeom prst="halfFrame">
              <a:avLst>
                <a:gd name="adj1" fmla="val 23728"/>
                <a:gd name="adj2" fmla="val 24642"/>
              </a:avLst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2771800" y="1404764"/>
            <a:ext cx="6372200" cy="3024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A6C3AF05-0B8F-485E-983F-1B40340199E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183D1CC-DF98-45E3-B7CE-601603E40D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1931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52" r:id="rId4"/>
    <p:sldLayoutId id="2147483661" r:id="rId5"/>
    <p:sldLayoutId id="2147483656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hu-HU" altLang="ko-KR" dirty="0">
                <a:ea typeface="맑은 고딕" pitchFamily="50" charset="-127"/>
              </a:rPr>
              <a:t>Prezentáció készítés</a:t>
            </a:r>
          </a:p>
          <a:p>
            <a:pPr lvl="0"/>
            <a:r>
              <a:rPr lang="hu-HU" altLang="ko-KR" dirty="0">
                <a:ea typeface="맑은 고딕" pitchFamily="50" charset="-127"/>
              </a:rPr>
              <a:t>és prezentálás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hu-HU" altLang="ko-KR" b="1" dirty="0"/>
              <a:t>Kovács Gitta</a:t>
            </a:r>
            <a:endParaRPr lang="en-US" altLang="ko-KR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3650519" y="2738626"/>
            <a:ext cx="129393" cy="1440160"/>
            <a:chOff x="3424672" y="2643758"/>
            <a:chExt cx="283232" cy="1584176"/>
          </a:xfrm>
        </p:grpSpPr>
        <p:sp>
          <p:nvSpPr>
            <p:cNvPr id="7" name="Rectangle 6"/>
            <p:cNvSpPr/>
            <p:nvPr userDrawn="1"/>
          </p:nvSpPr>
          <p:spPr>
            <a:xfrm>
              <a:off x="3635896" y="2643758"/>
              <a:ext cx="72008" cy="15841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565490" y="2643758"/>
              <a:ext cx="72007" cy="158417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495081" y="2643758"/>
              <a:ext cx="72007" cy="158417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424672" y="2643758"/>
              <a:ext cx="72008" cy="158417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Fontos szempontok</a:t>
            </a:r>
          </a:p>
        </p:txBody>
      </p:sp>
      <p:grpSp>
        <p:nvGrpSpPr>
          <p:cNvPr id="28" name="Group 5"/>
          <p:cNvGrpSpPr/>
          <p:nvPr/>
        </p:nvGrpSpPr>
        <p:grpSpPr>
          <a:xfrm>
            <a:off x="899592" y="1419622"/>
            <a:ext cx="504056" cy="684032"/>
            <a:chOff x="2391994" y="1635646"/>
            <a:chExt cx="805454" cy="1584088"/>
          </a:xfrm>
        </p:grpSpPr>
        <p:sp>
          <p:nvSpPr>
            <p:cNvPr id="29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Group 11"/>
          <p:cNvGrpSpPr/>
          <p:nvPr/>
        </p:nvGrpSpPr>
        <p:grpSpPr>
          <a:xfrm>
            <a:off x="899589" y="3042416"/>
            <a:ext cx="504056" cy="684032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32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Group 18"/>
          <p:cNvGrpSpPr/>
          <p:nvPr/>
        </p:nvGrpSpPr>
        <p:grpSpPr>
          <a:xfrm>
            <a:off x="899590" y="2231000"/>
            <a:ext cx="504056" cy="684032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35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Group 25"/>
          <p:cNvGrpSpPr/>
          <p:nvPr/>
        </p:nvGrpSpPr>
        <p:grpSpPr>
          <a:xfrm>
            <a:off x="899589" y="3867894"/>
            <a:ext cx="504056" cy="684032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38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7"/>
          <p:cNvSpPr txBox="1"/>
          <p:nvPr/>
        </p:nvSpPr>
        <p:spPr>
          <a:xfrm>
            <a:off x="1403645" y="1505913"/>
            <a:ext cx="24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Időkeret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37"/>
          <p:cNvSpPr txBox="1"/>
          <p:nvPr/>
        </p:nvSpPr>
        <p:spPr>
          <a:xfrm>
            <a:off x="1403644" y="2355733"/>
            <a:ext cx="24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Közeg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2" name="TextBox 37"/>
          <p:cNvSpPr txBox="1"/>
          <p:nvPr/>
        </p:nvSpPr>
        <p:spPr>
          <a:xfrm>
            <a:off x="1403644" y="3178098"/>
            <a:ext cx="28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Külső tényezők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TextBox 37"/>
          <p:cNvSpPr txBox="1"/>
          <p:nvPr/>
        </p:nvSpPr>
        <p:spPr>
          <a:xfrm>
            <a:off x="1403597" y="4000463"/>
            <a:ext cx="28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Célok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4" name="Group 5"/>
          <p:cNvGrpSpPr/>
          <p:nvPr/>
        </p:nvGrpSpPr>
        <p:grpSpPr>
          <a:xfrm>
            <a:off x="5220075" y="1419622"/>
            <a:ext cx="504056" cy="684032"/>
            <a:chOff x="2391994" y="1635646"/>
            <a:chExt cx="805454" cy="1584088"/>
          </a:xfrm>
        </p:grpSpPr>
        <p:sp>
          <p:nvSpPr>
            <p:cNvPr id="45" name="Rectangle 3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Isosceles Triangle 4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11"/>
          <p:cNvGrpSpPr/>
          <p:nvPr/>
        </p:nvGrpSpPr>
        <p:grpSpPr>
          <a:xfrm>
            <a:off x="5220072" y="3042416"/>
            <a:ext cx="504056" cy="684032"/>
            <a:chOff x="2391994" y="1635646"/>
            <a:chExt cx="805454" cy="1584088"/>
          </a:xfrm>
          <a:solidFill>
            <a:srgbClr val="98DFBB"/>
          </a:solidFill>
        </p:grpSpPr>
        <p:sp>
          <p:nvSpPr>
            <p:cNvPr id="48" name="Rectangle 12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Isosceles Triangle 13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0" name="Group 18"/>
          <p:cNvGrpSpPr/>
          <p:nvPr/>
        </p:nvGrpSpPr>
        <p:grpSpPr>
          <a:xfrm>
            <a:off x="5220073" y="2231000"/>
            <a:ext cx="504056" cy="684032"/>
            <a:chOff x="2391994" y="1635646"/>
            <a:chExt cx="805454" cy="1584088"/>
          </a:xfrm>
          <a:solidFill>
            <a:srgbClr val="F8B2A3"/>
          </a:solidFill>
        </p:grpSpPr>
        <p:sp>
          <p:nvSpPr>
            <p:cNvPr id="51" name="Rectangle 19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Isosceles Triangle 20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53" name="Group 25"/>
          <p:cNvGrpSpPr/>
          <p:nvPr/>
        </p:nvGrpSpPr>
        <p:grpSpPr>
          <a:xfrm>
            <a:off x="5220072" y="3867894"/>
            <a:ext cx="504056" cy="684032"/>
            <a:chOff x="2391994" y="1635646"/>
            <a:chExt cx="805454" cy="1584088"/>
          </a:xfrm>
          <a:solidFill>
            <a:srgbClr val="A4B4EA"/>
          </a:solidFill>
        </p:grpSpPr>
        <p:sp>
          <p:nvSpPr>
            <p:cNvPr id="54" name="Rectangle 26"/>
            <p:cNvSpPr/>
            <p:nvPr/>
          </p:nvSpPr>
          <p:spPr>
            <a:xfrm>
              <a:off x="2391994" y="1635646"/>
              <a:ext cx="805454" cy="792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Isosceles Triangle 27"/>
            <p:cNvSpPr/>
            <p:nvPr/>
          </p:nvSpPr>
          <p:spPr>
            <a:xfrm rot="10800000">
              <a:off x="2391994" y="2427734"/>
              <a:ext cx="805454" cy="792000"/>
            </a:xfrm>
            <a:prstGeom prst="triangle">
              <a:avLst>
                <a:gd name="adj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6" name="TextBox 37"/>
          <p:cNvSpPr txBox="1"/>
          <p:nvPr/>
        </p:nvSpPr>
        <p:spPr>
          <a:xfrm>
            <a:off x="5724128" y="1505913"/>
            <a:ext cx="24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Hitelesség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37"/>
          <p:cNvSpPr txBox="1"/>
          <p:nvPr/>
        </p:nvSpPr>
        <p:spPr>
          <a:xfrm>
            <a:off x="5724127" y="2355733"/>
            <a:ext cx="24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Egyszerűség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37"/>
          <p:cNvSpPr txBox="1"/>
          <p:nvPr/>
        </p:nvSpPr>
        <p:spPr>
          <a:xfrm>
            <a:off x="5724127" y="3178098"/>
            <a:ext cx="28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Tények / számok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9" name="TextBox 37"/>
          <p:cNvSpPr txBox="1"/>
          <p:nvPr/>
        </p:nvSpPr>
        <p:spPr>
          <a:xfrm>
            <a:off x="5724080" y="4000463"/>
            <a:ext cx="288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Érzelmek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0809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Verbal and nonverbal communication RGB color icons set 3530200 Vector Art 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8" t="20759" r="53900" b="56534"/>
          <a:stretch/>
        </p:blipFill>
        <p:spPr bwMode="auto">
          <a:xfrm>
            <a:off x="0" y="1901119"/>
            <a:ext cx="4499992" cy="32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rbal and nonverbal communication RGB color icons set 3530200 Vector Art  at Vecteez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80" t="15893" r="13882" b="54021"/>
          <a:stretch/>
        </p:blipFill>
        <p:spPr bwMode="auto">
          <a:xfrm>
            <a:off x="5148064" y="1538855"/>
            <a:ext cx="3744416" cy="35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37"/>
          <p:cNvSpPr txBox="1"/>
          <p:nvPr/>
        </p:nvSpPr>
        <p:spPr>
          <a:xfrm>
            <a:off x="971600" y="461637"/>
            <a:ext cx="3240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Verbális kommunikáció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37"/>
          <p:cNvSpPr txBox="1"/>
          <p:nvPr/>
        </p:nvSpPr>
        <p:spPr>
          <a:xfrm>
            <a:off x="5400090" y="461637"/>
            <a:ext cx="32403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Nonverbális kommunikáció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665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A kommunikáció felépítése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72855528"/>
              </p:ext>
            </p:extLst>
          </p:nvPr>
        </p:nvGraphicFramePr>
        <p:xfrm>
          <a:off x="1283804" y="711469"/>
          <a:ext cx="6576392" cy="4248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0010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0" y="267494"/>
            <a:ext cx="9144000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3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Tartalom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67744" y="1059582"/>
            <a:ext cx="6552728" cy="914400"/>
            <a:chOff x="1151472" y="3187501"/>
            <a:chExt cx="6552728" cy="914400"/>
          </a:xfrm>
        </p:grpSpPr>
        <p:sp>
          <p:nvSpPr>
            <p:cNvPr id="5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39"/>
          <p:cNvSpPr/>
          <p:nvPr/>
        </p:nvSpPr>
        <p:spPr>
          <a:xfrm>
            <a:off x="2509438" y="1262927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382961" y="1239623"/>
            <a:ext cx="4752529" cy="546274"/>
            <a:chOff x="2299400" y="1781114"/>
            <a:chExt cx="4576857" cy="546274"/>
          </a:xfrm>
        </p:grpSpPr>
        <p:sp>
          <p:nvSpPr>
            <p:cNvPr id="10" name="TextBox 10"/>
            <p:cNvSpPr txBox="1"/>
            <p:nvPr/>
          </p:nvSpPr>
          <p:spPr bwMode="auto">
            <a:xfrm>
              <a:off x="2299401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Az alapok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 prezentáció készítés és felkészülés alapvető követelményei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64738" y="1982609"/>
            <a:ext cx="6552728" cy="914400"/>
            <a:chOff x="1151472" y="3187501"/>
            <a:chExt cx="6552728" cy="914400"/>
          </a:xfrm>
        </p:grpSpPr>
        <p:sp>
          <p:nvSpPr>
            <p:cNvPr id="13" name="Pentagon 12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5" name="Diamond 14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261732" y="2905636"/>
            <a:ext cx="6552728" cy="914400"/>
            <a:chOff x="1151472" y="3187501"/>
            <a:chExt cx="6552728" cy="914400"/>
          </a:xfrm>
        </p:grpSpPr>
        <p:sp>
          <p:nvSpPr>
            <p:cNvPr id="17" name="Pentagon 16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8" name="Pentagon 17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9" name="Diamond 18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258726" y="3828663"/>
            <a:ext cx="6552728" cy="914400"/>
            <a:chOff x="1151472" y="3187501"/>
            <a:chExt cx="6552728" cy="914400"/>
          </a:xfrm>
        </p:grpSpPr>
        <p:sp>
          <p:nvSpPr>
            <p:cNvPr id="21" name="Pentagon 20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Pentagon 21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3" name="Diamond 22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39"/>
          <p:cNvSpPr/>
          <p:nvPr/>
        </p:nvSpPr>
        <p:spPr>
          <a:xfrm>
            <a:off x="2509438" y="2187449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2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382961" y="2164145"/>
            <a:ext cx="4752528" cy="546274"/>
            <a:chOff x="2299400" y="1781114"/>
            <a:chExt cx="4576856" cy="546274"/>
          </a:xfrm>
        </p:grpSpPr>
        <p:sp>
          <p:nvSpPr>
            <p:cNvPr id="26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2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2 leírás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39"/>
          <p:cNvSpPr/>
          <p:nvPr/>
        </p:nvSpPr>
        <p:spPr>
          <a:xfrm>
            <a:off x="2509438" y="3111971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3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382961" y="3088667"/>
            <a:ext cx="4752528" cy="546274"/>
            <a:chOff x="2299400" y="1781114"/>
            <a:chExt cx="4576856" cy="546274"/>
          </a:xfrm>
        </p:grpSpPr>
        <p:sp>
          <p:nvSpPr>
            <p:cNvPr id="30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3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1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3 leírás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2" name="직사각형 39"/>
          <p:cNvSpPr/>
          <p:nvPr/>
        </p:nvSpPr>
        <p:spPr>
          <a:xfrm>
            <a:off x="2509438" y="4036493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4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3382961" y="4013189"/>
            <a:ext cx="4752528" cy="546274"/>
            <a:chOff x="2299400" y="1781114"/>
            <a:chExt cx="4576856" cy="546274"/>
          </a:xfrm>
        </p:grpSpPr>
        <p:sp>
          <p:nvSpPr>
            <p:cNvPr id="34" name="TextBox 10"/>
            <p:cNvSpPr txBox="1"/>
            <p:nvPr/>
          </p:nvSpPr>
          <p:spPr bwMode="auto">
            <a:xfrm>
              <a:off x="2299400" y="1781114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4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5" name="TextBox 12"/>
            <p:cNvSpPr txBox="1"/>
            <p:nvPr/>
          </p:nvSpPr>
          <p:spPr bwMode="auto">
            <a:xfrm>
              <a:off x="2299400" y="2050389"/>
              <a:ext cx="4576856" cy="276999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hu-HU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Téma 4 leírás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3"/>
          <p:cNvGrpSpPr/>
          <p:nvPr/>
        </p:nvGrpSpPr>
        <p:grpSpPr>
          <a:xfrm>
            <a:off x="143508" y="8957"/>
            <a:ext cx="6552728" cy="914400"/>
            <a:chOff x="1151472" y="3187501"/>
            <a:chExt cx="6552728" cy="914400"/>
          </a:xfrm>
        </p:grpSpPr>
        <p:sp>
          <p:nvSpPr>
            <p:cNvPr id="62" name="Pentagon 4"/>
            <p:cNvSpPr/>
            <p:nvPr/>
          </p:nvSpPr>
          <p:spPr>
            <a:xfrm>
              <a:off x="1633824" y="3347030"/>
              <a:ext cx="6070376" cy="720000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3" name="Pentagon 5"/>
            <p:cNvSpPr/>
            <p:nvPr/>
          </p:nvSpPr>
          <p:spPr>
            <a:xfrm>
              <a:off x="1633824" y="3284701"/>
              <a:ext cx="5914970" cy="720000"/>
            </a:xfrm>
            <a:prstGeom prst="homePlat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64" name="Diamond 6"/>
            <p:cNvSpPr/>
            <p:nvPr/>
          </p:nvSpPr>
          <p:spPr>
            <a:xfrm>
              <a:off x="1151472" y="3187501"/>
              <a:ext cx="914400" cy="914400"/>
            </a:xfrm>
            <a:prstGeom prst="diamon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208177" y="147108"/>
            <a:ext cx="7111696" cy="576064"/>
          </a:xfrm>
        </p:spPr>
        <p:txBody>
          <a:bodyPr/>
          <a:lstStyle/>
          <a:p>
            <a:r>
              <a:rPr lang="hu-HU" altLang="ko-KR" sz="4400" dirty="0"/>
              <a:t>Az alapok</a:t>
            </a:r>
            <a:endParaRPr lang="ko-KR" altLang="en-US" sz="4400" dirty="0"/>
          </a:p>
        </p:txBody>
      </p:sp>
      <p:grpSp>
        <p:nvGrpSpPr>
          <p:cNvPr id="4" name="Group 3"/>
          <p:cNvGrpSpPr/>
          <p:nvPr/>
        </p:nvGrpSpPr>
        <p:grpSpPr>
          <a:xfrm>
            <a:off x="3419872" y="1486561"/>
            <a:ext cx="1060704" cy="1429526"/>
            <a:chOff x="4041649" y="1707654"/>
            <a:chExt cx="1060704" cy="1429526"/>
          </a:xfrm>
        </p:grpSpPr>
        <p:sp>
          <p:nvSpPr>
            <p:cNvPr id="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" name="Hexagon 6"/>
          <p:cNvSpPr/>
          <p:nvPr/>
        </p:nvSpPr>
        <p:spPr>
          <a:xfrm>
            <a:off x="4000804" y="2499742"/>
            <a:ext cx="1098501" cy="955723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 rot="3600000">
            <a:off x="4379315" y="1384644"/>
            <a:ext cx="1060704" cy="1429526"/>
            <a:chOff x="4041649" y="1707654"/>
            <a:chExt cx="1060704" cy="1429526"/>
          </a:xfrm>
        </p:grpSpPr>
        <p:sp>
          <p:nvSpPr>
            <p:cNvPr id="9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 rot="7084136">
            <a:off x="5012118" y="2130682"/>
            <a:ext cx="1060704" cy="1429526"/>
            <a:chOff x="4041649" y="1707654"/>
            <a:chExt cx="1060704" cy="1429526"/>
          </a:xfrm>
        </p:grpSpPr>
        <p:sp>
          <p:nvSpPr>
            <p:cNvPr id="12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Hexagon 12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 rot="10800000">
            <a:off x="4620373" y="2994924"/>
            <a:ext cx="1060704" cy="1429526"/>
            <a:chOff x="4041649" y="1707654"/>
            <a:chExt cx="1060704" cy="1429526"/>
          </a:xfrm>
        </p:grpSpPr>
        <p:sp>
          <p:nvSpPr>
            <p:cNvPr id="1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Hexagon 1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14480428">
            <a:off x="3651116" y="3135508"/>
            <a:ext cx="1060704" cy="1429526"/>
            <a:chOff x="4041649" y="1707654"/>
            <a:chExt cx="1060704" cy="1429526"/>
          </a:xfrm>
        </p:grpSpPr>
        <p:sp>
          <p:nvSpPr>
            <p:cNvPr id="1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Hexagon 18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 rot="18000000">
            <a:off x="3001225" y="2344498"/>
            <a:ext cx="1060704" cy="1429526"/>
            <a:chOff x="4041649" y="1707654"/>
            <a:chExt cx="1060704" cy="1429526"/>
          </a:xfrm>
        </p:grpSpPr>
        <p:sp>
          <p:nvSpPr>
            <p:cNvPr id="21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669443" y="1650380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01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82253" y="1678196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02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500531" y="2710241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03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64980" y="3711616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04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667483" y="3707079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05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19959" y="2673781"/>
            <a:ext cx="585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06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71600" y="1505175"/>
            <a:ext cx="192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Tervezés és gyakorlás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57033" y="2523826"/>
            <a:ext cx="192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Figyelem fenntartása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55577" y="3542478"/>
            <a:ext cx="2286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Olvashatóság, átláthatóság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40152" y="1505175"/>
            <a:ext cx="192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Előadásanyag ismerete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588224" y="2523826"/>
            <a:ext cx="20882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Igazodás a közönséghez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084168" y="3542478"/>
            <a:ext cx="192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Témához illő design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5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4442092" y="2604591"/>
            <a:ext cx="339590" cy="761918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5" name="직사각형 39"/>
          <p:cNvSpPr/>
          <p:nvPr/>
        </p:nvSpPr>
        <p:spPr>
          <a:xfrm>
            <a:off x="399116" y="157168"/>
            <a:ext cx="403184" cy="52322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1 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560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24" y="124681"/>
            <a:ext cx="9144000" cy="576064"/>
          </a:xfrm>
        </p:spPr>
        <p:txBody>
          <a:bodyPr/>
          <a:lstStyle/>
          <a:p>
            <a:r>
              <a:rPr lang="hu-HU" altLang="ko-KR" sz="4400" dirty="0"/>
              <a:t>Tervezés és gyakorlás</a:t>
            </a:r>
            <a:endParaRPr lang="ko-KR" altLang="en-US" sz="4400" dirty="0"/>
          </a:p>
        </p:txBody>
      </p:sp>
      <p:grpSp>
        <p:nvGrpSpPr>
          <p:cNvPr id="22" name="Group 3"/>
          <p:cNvGrpSpPr/>
          <p:nvPr/>
        </p:nvGrpSpPr>
        <p:grpSpPr>
          <a:xfrm>
            <a:off x="683568" y="1203598"/>
            <a:ext cx="1060704" cy="1429526"/>
            <a:chOff x="4041649" y="1707654"/>
            <a:chExt cx="1060704" cy="1429526"/>
          </a:xfrm>
        </p:grpSpPr>
        <p:sp>
          <p:nvSpPr>
            <p:cNvPr id="23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TextBox 37"/>
          <p:cNvSpPr txBox="1"/>
          <p:nvPr/>
        </p:nvSpPr>
        <p:spPr>
          <a:xfrm>
            <a:off x="1744272" y="1484614"/>
            <a:ext cx="140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 a cél?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1744272" y="1812648"/>
            <a:ext cx="1704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Meggyőzés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Bemutatás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Oktatás</a:t>
            </a:r>
          </a:p>
        </p:txBody>
      </p:sp>
      <p:grpSp>
        <p:nvGrpSpPr>
          <p:cNvPr id="27" name="Group 3"/>
          <p:cNvGrpSpPr/>
          <p:nvPr/>
        </p:nvGrpSpPr>
        <p:grpSpPr>
          <a:xfrm>
            <a:off x="2771800" y="3147814"/>
            <a:ext cx="1060704" cy="1429526"/>
            <a:chOff x="4041649" y="1707654"/>
            <a:chExt cx="1060704" cy="1429526"/>
          </a:xfrm>
        </p:grpSpPr>
        <p:sp>
          <p:nvSpPr>
            <p:cNvPr id="2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9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0" name="TextBox 37"/>
          <p:cNvSpPr txBox="1"/>
          <p:nvPr/>
        </p:nvSpPr>
        <p:spPr>
          <a:xfrm>
            <a:off x="3906258" y="3344159"/>
            <a:ext cx="170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 a közeg?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15"/>
          <p:cNvSpPr txBox="1"/>
          <p:nvPr/>
        </p:nvSpPr>
        <p:spPr>
          <a:xfrm>
            <a:off x="3906259" y="3672193"/>
            <a:ext cx="17044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Munkahely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Konferencia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Vizsga</a:t>
            </a:r>
          </a:p>
        </p:txBody>
      </p:sp>
      <p:grpSp>
        <p:nvGrpSpPr>
          <p:cNvPr id="32" name="Group 3"/>
          <p:cNvGrpSpPr/>
          <p:nvPr/>
        </p:nvGrpSpPr>
        <p:grpSpPr>
          <a:xfrm>
            <a:off x="5148064" y="1256639"/>
            <a:ext cx="1060704" cy="1429526"/>
            <a:chOff x="4041649" y="1707654"/>
            <a:chExt cx="1060704" cy="1429526"/>
          </a:xfrm>
        </p:grpSpPr>
        <p:sp>
          <p:nvSpPr>
            <p:cNvPr id="33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4" name="Hexagon 5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5" name="TextBox 37"/>
          <p:cNvSpPr txBox="1"/>
          <p:nvPr/>
        </p:nvSpPr>
        <p:spPr>
          <a:xfrm>
            <a:off x="6282522" y="1437097"/>
            <a:ext cx="1704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Mi a típus?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15"/>
          <p:cNvSpPr txBox="1"/>
          <p:nvPr/>
        </p:nvSpPr>
        <p:spPr>
          <a:xfrm>
            <a:off x="6282523" y="1765131"/>
            <a:ext cx="23219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Verbális vagy vizuális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Közvetett vagy közvetlen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Csoportos vagy egyéni</a:t>
            </a:r>
          </a:p>
        </p:txBody>
      </p:sp>
      <p:sp>
        <p:nvSpPr>
          <p:cNvPr id="37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1096693" y="1308876"/>
            <a:ext cx="304017" cy="6825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3184614" y="3256840"/>
            <a:ext cx="304017" cy="6825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5579008" y="1365666"/>
            <a:ext cx="304017" cy="6825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523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24" y="124681"/>
            <a:ext cx="9144000" cy="576064"/>
          </a:xfrm>
        </p:spPr>
        <p:txBody>
          <a:bodyPr/>
          <a:lstStyle/>
          <a:p>
            <a:r>
              <a:rPr lang="hu-HU" altLang="ko-KR" sz="4400" dirty="0"/>
              <a:t>Előadásanyag ismerete</a:t>
            </a:r>
            <a:endParaRPr lang="ko-KR" altLang="en-US" sz="4400" dirty="0"/>
          </a:p>
        </p:txBody>
      </p:sp>
      <p:grpSp>
        <p:nvGrpSpPr>
          <p:cNvPr id="40" name="Group 7"/>
          <p:cNvGrpSpPr/>
          <p:nvPr/>
        </p:nvGrpSpPr>
        <p:grpSpPr>
          <a:xfrm rot="3600000">
            <a:off x="243708" y="1344196"/>
            <a:ext cx="1728976" cy="2144251"/>
            <a:chOff x="4041649" y="1707654"/>
            <a:chExt cx="1060704" cy="1429526"/>
          </a:xfrm>
        </p:grpSpPr>
        <p:sp>
          <p:nvSpPr>
            <p:cNvPr id="41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3" name="Group 7"/>
          <p:cNvGrpSpPr/>
          <p:nvPr/>
        </p:nvGrpSpPr>
        <p:grpSpPr>
          <a:xfrm rot="3600000">
            <a:off x="3916115" y="2857336"/>
            <a:ext cx="1728976" cy="2144251"/>
            <a:chOff x="4041649" y="1707654"/>
            <a:chExt cx="1060704" cy="1429526"/>
          </a:xfrm>
        </p:grpSpPr>
        <p:sp>
          <p:nvSpPr>
            <p:cNvPr id="44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Hexagon 9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46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1272677" y="1710546"/>
            <a:ext cx="503123" cy="111254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4942783" y="3228581"/>
            <a:ext cx="518842" cy="111254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8" name="TextBox 37"/>
          <p:cNvSpPr txBox="1"/>
          <p:nvPr/>
        </p:nvSpPr>
        <p:spPr>
          <a:xfrm>
            <a:off x="1680877" y="2008851"/>
            <a:ext cx="24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Kutatás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37"/>
          <p:cNvSpPr txBox="1"/>
          <p:nvPr/>
        </p:nvSpPr>
        <p:spPr>
          <a:xfrm>
            <a:off x="5940152" y="3532443"/>
            <a:ext cx="243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Gyakorlás</a:t>
            </a:r>
            <a:endParaRPr lang="ko-KR" altLang="en-US" sz="3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556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24" y="124681"/>
            <a:ext cx="9144000" cy="576064"/>
          </a:xfrm>
        </p:spPr>
        <p:txBody>
          <a:bodyPr/>
          <a:lstStyle/>
          <a:p>
            <a:r>
              <a:rPr lang="hu-HU" altLang="ko-KR" sz="4400" dirty="0"/>
              <a:t>Igazodás a közönséghez</a:t>
            </a:r>
            <a:endParaRPr lang="ko-KR" altLang="en-US" sz="4400" dirty="0"/>
          </a:p>
        </p:txBody>
      </p:sp>
      <p:pic>
        <p:nvPicPr>
          <p:cNvPr id="1026" name="Picture 2" descr="What Are Some of the Best Qualities of Elderly Peopl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9" y="1148125"/>
            <a:ext cx="4860032" cy="40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Ways to Survive The Summer With Your Kids - Sleeptastic Solu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610"/>
            <a:ext cx="4267441" cy="295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5"/>
          <p:cNvSpPr txBox="1"/>
          <p:nvPr/>
        </p:nvSpPr>
        <p:spPr>
          <a:xfrm>
            <a:off x="179512" y="778793"/>
            <a:ext cx="17044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Életkor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Előismeret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Képzettség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Motivációk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Származás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Nyelv</a:t>
            </a:r>
          </a:p>
        </p:txBody>
      </p:sp>
    </p:spTree>
    <p:extLst>
      <p:ext uri="{BB962C8B-B14F-4D97-AF65-F5344CB8AC3E}">
        <p14:creationId xmlns:p14="http://schemas.microsoft.com/office/powerpoint/2010/main" val="2563245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24" y="124681"/>
            <a:ext cx="9144000" cy="576064"/>
          </a:xfrm>
        </p:spPr>
        <p:txBody>
          <a:bodyPr/>
          <a:lstStyle/>
          <a:p>
            <a:r>
              <a:rPr lang="hu-HU" altLang="ko-KR" sz="4400" dirty="0"/>
              <a:t>Témához illő design</a:t>
            </a:r>
            <a:endParaRPr lang="ko-KR" altLang="en-US" sz="4400" dirty="0"/>
          </a:p>
        </p:txBody>
      </p:sp>
      <p:pic>
        <p:nvPicPr>
          <p:cNvPr id="2050" name="Picture 2" descr="AUTO1.com - the platform for used ca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3148656"/>
            <a:ext cx="4583093" cy="162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91424" y="1059582"/>
            <a:ext cx="9144000" cy="576064"/>
          </a:xfrm>
        </p:spPr>
        <p:txBody>
          <a:bodyPr/>
          <a:lstStyle/>
          <a:p>
            <a:r>
              <a:rPr lang="hu-HU" altLang="ko-KR" dirty="0"/>
              <a:t>A felelős állattartásról röviden</a:t>
            </a:r>
            <a:endParaRPr lang="ko-KR" altLang="en-US" dirty="0"/>
          </a:p>
        </p:txBody>
      </p:sp>
      <p:pic>
        <p:nvPicPr>
          <p:cNvPr id="2054" name="Picture 6" descr="AUTO1.com - the platform for used ca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11710"/>
            <a:ext cx="3442881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73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51520" y="124681"/>
            <a:ext cx="8712968" cy="576064"/>
          </a:xfrm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r>
              <a:rPr lang="hu-HU" altLang="ko-KR" sz="4400" dirty="0"/>
              <a:t>Olvashatóság és átláthatóság</a:t>
            </a:r>
          </a:p>
        </p:txBody>
      </p:sp>
      <p:sp>
        <p:nvSpPr>
          <p:cNvPr id="2" name="Téglalap 1"/>
          <p:cNvSpPr/>
          <p:nvPr/>
        </p:nvSpPr>
        <p:spPr>
          <a:xfrm>
            <a:off x="31188" y="843558"/>
            <a:ext cx="6840760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u-HU" sz="1050" dirty="0"/>
              <a:t>A kalandos életű író jómódú polgárcsaládból származott. </a:t>
            </a:r>
            <a:r>
              <a:rPr lang="hu-HU" sz="1050" dirty="0" err="1"/>
              <a:t>Oak</a:t>
            </a:r>
            <a:r>
              <a:rPr lang="hu-HU" sz="1050" dirty="0"/>
              <a:t> Parkban, Chicago (Illinois) egyik külvárosában született mint második gyerek és első fiú. Apja </a:t>
            </a:r>
            <a:r>
              <a:rPr lang="hu-HU" sz="1050" dirty="0" err="1"/>
              <a:t>Clarence</a:t>
            </a:r>
            <a:r>
              <a:rPr lang="hu-HU" sz="1050" dirty="0"/>
              <a:t> </a:t>
            </a:r>
            <a:r>
              <a:rPr lang="hu-HU" sz="1050" dirty="0" err="1"/>
              <a:t>Edmonds</a:t>
            </a:r>
            <a:r>
              <a:rPr lang="hu-HU" sz="1050" dirty="0"/>
              <a:t> Hemingway vidéki orvos volt, anyja </a:t>
            </a:r>
            <a:r>
              <a:rPr lang="hu-HU" sz="1050" dirty="0" err="1"/>
              <a:t>Grace</a:t>
            </a:r>
            <a:r>
              <a:rPr lang="hu-HU" sz="1050" dirty="0"/>
              <a:t> Hall Hemingway. A család egy hat hálószobás Viktória-korabeli stílusú házban lakott, melyet még Hemingway anyai </a:t>
            </a:r>
            <a:r>
              <a:rPr lang="hu-HU" sz="1050" dirty="0" err="1"/>
              <a:t>nagyapja</a:t>
            </a:r>
            <a:r>
              <a:rPr lang="hu-HU" sz="1050" dirty="0"/>
              <a:t> épített. A nagyapa, Ernest Miller Hall, angol emigráns volt, és az amerikai polgárháború veteránja.</a:t>
            </a:r>
          </a:p>
          <a:p>
            <a:endParaRPr lang="hu-HU" sz="1050" dirty="0"/>
          </a:p>
          <a:p>
            <a:r>
              <a:rPr lang="hu-HU" sz="1050" dirty="0"/>
              <a:t>Hemingway anyja, egy uralkodó természetű és erősen vallásos asszony, szigorúan betartotta az </a:t>
            </a:r>
            <a:r>
              <a:rPr lang="hu-HU" sz="1050" dirty="0" err="1"/>
              <a:t>Oak</a:t>
            </a:r>
            <a:r>
              <a:rPr lang="hu-HU" sz="1050" dirty="0"/>
              <a:t> Park-i protestáns erkölcsöket. Hemingway később </a:t>
            </a:r>
            <a:r>
              <a:rPr lang="hu-HU" sz="1050" dirty="0" err="1"/>
              <a:t>Oak</a:t>
            </a:r>
            <a:r>
              <a:rPr lang="hu-HU" sz="1050" dirty="0"/>
              <a:t> Parkról, ahol felnőtt, így írt: "A helyet széles gyepek és szűk látókörök jellemezték." Hemingway inkább természetkedvelő apjához húzott. Együtt mentek </a:t>
            </a:r>
            <a:r>
              <a:rPr lang="hu-HU" sz="1050" dirty="0" err="1"/>
              <a:t>vadászni</a:t>
            </a:r>
            <a:r>
              <a:rPr lang="hu-HU" sz="1050" dirty="0"/>
              <a:t> Michigan erdőiben, táborozni, </a:t>
            </a:r>
            <a:r>
              <a:rPr lang="hu-HU" sz="1050" dirty="0" err="1"/>
              <a:t>horgászni</a:t>
            </a:r>
            <a:r>
              <a:rPr lang="hu-HU" sz="1050" dirty="0"/>
              <a:t> a tavak körül. A család gyakran töltötte nyári vakációit a </a:t>
            </a:r>
            <a:r>
              <a:rPr lang="hu-HU" sz="1050" dirty="0" err="1"/>
              <a:t>Windemere-nek</a:t>
            </a:r>
            <a:r>
              <a:rPr lang="hu-HU" sz="1050" dirty="0"/>
              <a:t> nevezett nyaralójukban, a </a:t>
            </a:r>
            <a:r>
              <a:rPr lang="hu-HU" sz="1050" dirty="0" err="1"/>
              <a:t>Walloon</a:t>
            </a:r>
            <a:r>
              <a:rPr lang="hu-HU" sz="1050" dirty="0"/>
              <a:t>-tó partján. A természet iránti vonzódás Hemingwayben korán megalapozta élete végéig tartó szenvedélyét a szabadban átélhető kalandok iránt, és vágyakozását a messzi, elszigetelt tájak felé.</a:t>
            </a:r>
          </a:p>
          <a:p>
            <a:endParaRPr lang="hu-HU" sz="1050" dirty="0"/>
          </a:p>
          <a:p>
            <a:endParaRPr lang="hu-HU" sz="1050" dirty="0"/>
          </a:p>
        </p:txBody>
      </p:sp>
      <p:sp>
        <p:nvSpPr>
          <p:cNvPr id="4" name="Téglalap 3"/>
          <p:cNvSpPr/>
          <p:nvPr/>
        </p:nvSpPr>
        <p:spPr>
          <a:xfrm>
            <a:off x="611560" y="2787774"/>
            <a:ext cx="4572000" cy="2123658"/>
          </a:xfrm>
          <a:prstGeom prst="rect">
            <a:avLst/>
          </a:prstGeom>
          <a:solidFill>
            <a:srgbClr val="0070C0"/>
          </a:solidFill>
        </p:spPr>
        <p:txBody>
          <a:bodyPr>
            <a:spAutoFit/>
          </a:bodyPr>
          <a:lstStyle/>
          <a:p>
            <a:r>
              <a:rPr lang="hu-HU" sz="1100" dirty="0">
                <a:solidFill>
                  <a:srgbClr val="FF0000"/>
                </a:solidFill>
              </a:rPr>
              <a:t>Hemingway 19 évesen a milánói kórházban, 1918 szeptemberében</a:t>
            </a:r>
          </a:p>
          <a:p>
            <a:r>
              <a:rPr lang="hu-HU" sz="1100" dirty="0">
                <a:solidFill>
                  <a:srgbClr val="FF0000"/>
                </a:solidFill>
              </a:rPr>
              <a:t>Hemingway az </a:t>
            </a:r>
            <a:r>
              <a:rPr lang="hu-HU" sz="1100" dirty="0" err="1">
                <a:solidFill>
                  <a:srgbClr val="FF0000"/>
                </a:solidFill>
              </a:rPr>
              <a:t>Oak</a:t>
            </a:r>
            <a:r>
              <a:rPr lang="hu-HU" sz="1100" dirty="0">
                <a:solidFill>
                  <a:srgbClr val="FF0000"/>
                </a:solidFill>
              </a:rPr>
              <a:t> Park And </a:t>
            </a:r>
            <a:r>
              <a:rPr lang="hu-HU" sz="1100" dirty="0" err="1">
                <a:solidFill>
                  <a:srgbClr val="FF0000"/>
                </a:solidFill>
              </a:rPr>
              <a:t>River</a:t>
            </a:r>
            <a:r>
              <a:rPr lang="hu-HU" sz="1100" dirty="0">
                <a:solidFill>
                  <a:srgbClr val="FF0000"/>
                </a:solidFill>
              </a:rPr>
              <a:t> Forest nevű középiskolában (1913-1917) sokat sportolt: vízilabdázott, bokszolt, amerikaifutballozott és atletizált. Ezen kívül kiváló tanulmányi eredményeket ért el angol irodalomból, itt kezdett megismerkedni az újságírással és két évig Marcelline nevű testvérével együtt az iskola zenekarának is tagja volt. A középiskola után a The Kansas City Star című lapnál dolgozott – annak ellenére, hogy csak hat hónapig (1917. október-1918. április), írói pályája alatt mindvégig az újság stílusát követte mint alapvető vezérfonalat: „Írj rövid mondatokat. Az első bekezdés rövid legyen. Használj erőteljes angolt. Légy pozitív, ne negatív.” Hemingway születésének századik évfordulóján a Star az utolsó száz év egyik legjobb riporterének nevezte őt.</a:t>
            </a:r>
            <a:endParaRPr lang="en-GB" sz="1100" dirty="0">
              <a:solidFill>
                <a:srgbClr val="FF0000"/>
              </a:solidFill>
            </a:endParaRPr>
          </a:p>
        </p:txBody>
      </p:sp>
      <p:pic>
        <p:nvPicPr>
          <p:cNvPr id="3076" name="Picture 4" descr="Ernest Hemingway 1939-b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940012"/>
            <a:ext cx="19050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070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 hely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u-HU" dirty="0"/>
              <a:t>Figyelem fenntartása</a:t>
            </a:r>
          </a:p>
        </p:txBody>
      </p:sp>
      <p:grpSp>
        <p:nvGrpSpPr>
          <p:cNvPr id="8" name="Group 19"/>
          <p:cNvGrpSpPr/>
          <p:nvPr/>
        </p:nvGrpSpPr>
        <p:grpSpPr>
          <a:xfrm rot="18000000">
            <a:off x="821371" y="1017482"/>
            <a:ext cx="1060704" cy="1429526"/>
            <a:chOff x="4041649" y="1707654"/>
            <a:chExt cx="1060704" cy="1429526"/>
          </a:xfrm>
        </p:grpSpPr>
        <p:sp>
          <p:nvSpPr>
            <p:cNvPr id="9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Group 19"/>
          <p:cNvGrpSpPr/>
          <p:nvPr/>
        </p:nvGrpSpPr>
        <p:grpSpPr>
          <a:xfrm rot="18000000">
            <a:off x="2048843" y="3249731"/>
            <a:ext cx="1060704" cy="1429526"/>
            <a:chOff x="4041649" y="1707654"/>
            <a:chExt cx="1060704" cy="1429526"/>
          </a:xfrm>
        </p:grpSpPr>
        <p:sp>
          <p:nvSpPr>
            <p:cNvPr id="12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Group 19"/>
          <p:cNvGrpSpPr/>
          <p:nvPr/>
        </p:nvGrpSpPr>
        <p:grpSpPr>
          <a:xfrm rot="18000000">
            <a:off x="4277755" y="1187920"/>
            <a:ext cx="1060704" cy="1429526"/>
            <a:chOff x="4041649" y="1707654"/>
            <a:chExt cx="1060704" cy="1429526"/>
          </a:xfrm>
        </p:grpSpPr>
        <p:sp>
          <p:nvSpPr>
            <p:cNvPr id="15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7" name="Group 19"/>
          <p:cNvGrpSpPr/>
          <p:nvPr/>
        </p:nvGrpSpPr>
        <p:grpSpPr>
          <a:xfrm rot="18000000">
            <a:off x="6046112" y="3249731"/>
            <a:ext cx="1060704" cy="1429526"/>
            <a:chOff x="4041649" y="1707654"/>
            <a:chExt cx="1060704" cy="1429526"/>
          </a:xfrm>
        </p:grpSpPr>
        <p:sp>
          <p:nvSpPr>
            <p:cNvPr id="18" name="Isosceles Triangle 2"/>
            <p:cNvSpPr/>
            <p:nvPr/>
          </p:nvSpPr>
          <p:spPr>
            <a:xfrm rot="10800000">
              <a:off x="4041649" y="1707654"/>
              <a:ext cx="1060704" cy="1429526"/>
            </a:xfrm>
            <a:custGeom>
              <a:avLst/>
              <a:gdLst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0747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0747 h 1584176"/>
                <a:gd name="connsiteX8" fmla="*/ 831087 w 1060704"/>
                <a:gd name="connsiteY8" fmla="*/ 669776 h 1584176"/>
                <a:gd name="connsiteX9" fmla="*/ 832104 w 1060704"/>
                <a:gd name="connsiteY9" fmla="*/ 669776 h 1584176"/>
                <a:gd name="connsiteX10" fmla="*/ 1060704 w 1060704"/>
                <a:gd name="connsiteY10" fmla="*/ 1126976 h 1584176"/>
                <a:gd name="connsiteX11" fmla="*/ 832104 w 1060704"/>
                <a:gd name="connsiteY11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53603 h 1584176"/>
                <a:gd name="connsiteX7" fmla="*/ 831087 w 1060704"/>
                <a:gd name="connsiteY7" fmla="*/ 669776 h 1584176"/>
                <a:gd name="connsiteX8" fmla="*/ 832104 w 1060704"/>
                <a:gd name="connsiteY8" fmla="*/ 669776 h 1584176"/>
                <a:gd name="connsiteX9" fmla="*/ 1060704 w 1060704"/>
                <a:gd name="connsiteY9" fmla="*/ 1126976 h 1584176"/>
                <a:gd name="connsiteX10" fmla="*/ 832104 w 1060704"/>
                <a:gd name="connsiteY10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832104 w 1060704"/>
                <a:gd name="connsiteY7" fmla="*/ 669776 h 1584176"/>
                <a:gd name="connsiteX8" fmla="*/ 1060704 w 1060704"/>
                <a:gd name="connsiteY8" fmla="*/ 1126976 h 1584176"/>
                <a:gd name="connsiteX9" fmla="*/ 832104 w 1060704"/>
                <a:gd name="connsiteY9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831087 w 1060704"/>
                <a:gd name="connsiteY6" fmla="*/ 669776 h 1584176"/>
                <a:gd name="connsiteX7" fmla="*/ 1060704 w 1060704"/>
                <a:gd name="connsiteY7" fmla="*/ 1126976 h 1584176"/>
                <a:gd name="connsiteX8" fmla="*/ 832104 w 1060704"/>
                <a:gd name="connsiteY8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226249 w 1060704"/>
                <a:gd name="connsiteY4" fmla="*/ 669776 h 1584176"/>
                <a:gd name="connsiteX5" fmla="*/ 531051 w 1060704"/>
                <a:gd name="connsiteY5" fmla="*/ 0 h 1584176"/>
                <a:gd name="connsiteX6" fmla="*/ 1060704 w 1060704"/>
                <a:gd name="connsiteY6" fmla="*/ 1126976 h 1584176"/>
                <a:gd name="connsiteX7" fmla="*/ 832104 w 1060704"/>
                <a:gd name="connsiteY7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228600 w 1060704"/>
                <a:gd name="connsiteY3" fmla="*/ 669776 h 1584176"/>
                <a:gd name="connsiteX4" fmla="*/ 531051 w 1060704"/>
                <a:gd name="connsiteY4" fmla="*/ 0 h 1584176"/>
                <a:gd name="connsiteX5" fmla="*/ 1060704 w 1060704"/>
                <a:gd name="connsiteY5" fmla="*/ 1126976 h 1584176"/>
                <a:gd name="connsiteX6" fmla="*/ 832104 w 1060704"/>
                <a:gd name="connsiteY6" fmla="*/ 1584176 h 1584176"/>
                <a:gd name="connsiteX0" fmla="*/ 832104 w 1060704"/>
                <a:gd name="connsiteY0" fmla="*/ 1584176 h 1584176"/>
                <a:gd name="connsiteX1" fmla="*/ 228600 w 1060704"/>
                <a:gd name="connsiteY1" fmla="*/ 1584176 h 1584176"/>
                <a:gd name="connsiteX2" fmla="*/ 0 w 1060704"/>
                <a:gd name="connsiteY2" fmla="*/ 1126976 h 1584176"/>
                <a:gd name="connsiteX3" fmla="*/ 531051 w 1060704"/>
                <a:gd name="connsiteY3" fmla="*/ 0 h 1584176"/>
                <a:gd name="connsiteX4" fmla="*/ 1060704 w 1060704"/>
                <a:gd name="connsiteY4" fmla="*/ 1126976 h 1584176"/>
                <a:gd name="connsiteX5" fmla="*/ 832104 w 1060704"/>
                <a:gd name="connsiteY5" fmla="*/ 1584176 h 1584176"/>
                <a:gd name="connsiteX0" fmla="*/ 832104 w 1060704"/>
                <a:gd name="connsiteY0" fmla="*/ 1553220 h 1553220"/>
                <a:gd name="connsiteX1" fmla="*/ 228600 w 1060704"/>
                <a:gd name="connsiteY1" fmla="*/ 1553220 h 1553220"/>
                <a:gd name="connsiteX2" fmla="*/ 0 w 1060704"/>
                <a:gd name="connsiteY2" fmla="*/ 1096020 h 1553220"/>
                <a:gd name="connsiteX3" fmla="*/ 523907 w 1060704"/>
                <a:gd name="connsiteY3" fmla="*/ 0 h 1553220"/>
                <a:gd name="connsiteX4" fmla="*/ 1060704 w 1060704"/>
                <a:gd name="connsiteY4" fmla="*/ 1096020 h 1553220"/>
                <a:gd name="connsiteX5" fmla="*/ 832104 w 1060704"/>
                <a:gd name="connsiteY5" fmla="*/ 1553220 h 1553220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19144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2263 h 1522263"/>
                <a:gd name="connsiteX1" fmla="*/ 228600 w 1060704"/>
                <a:gd name="connsiteY1" fmla="*/ 1522263 h 1522263"/>
                <a:gd name="connsiteX2" fmla="*/ 0 w 1060704"/>
                <a:gd name="connsiteY2" fmla="*/ 1065063 h 1522263"/>
                <a:gd name="connsiteX3" fmla="*/ 533432 w 1060704"/>
                <a:gd name="connsiteY3" fmla="*/ 0 h 1522263"/>
                <a:gd name="connsiteX4" fmla="*/ 1060704 w 1060704"/>
                <a:gd name="connsiteY4" fmla="*/ 1065063 h 1522263"/>
                <a:gd name="connsiteX5" fmla="*/ 832104 w 1060704"/>
                <a:gd name="connsiteY5" fmla="*/ 1522263 h 1522263"/>
                <a:gd name="connsiteX0" fmla="*/ 832104 w 1060704"/>
                <a:gd name="connsiteY0" fmla="*/ 1524644 h 1524644"/>
                <a:gd name="connsiteX1" fmla="*/ 228600 w 1060704"/>
                <a:gd name="connsiteY1" fmla="*/ 1524644 h 1524644"/>
                <a:gd name="connsiteX2" fmla="*/ 0 w 1060704"/>
                <a:gd name="connsiteY2" fmla="*/ 1067444 h 1524644"/>
                <a:gd name="connsiteX3" fmla="*/ 526288 w 1060704"/>
                <a:gd name="connsiteY3" fmla="*/ 0 h 1524644"/>
                <a:gd name="connsiteX4" fmla="*/ 1060704 w 1060704"/>
                <a:gd name="connsiteY4" fmla="*/ 1067444 h 1524644"/>
                <a:gd name="connsiteX5" fmla="*/ 832104 w 1060704"/>
                <a:gd name="connsiteY5" fmla="*/ 1524644 h 1524644"/>
                <a:gd name="connsiteX0" fmla="*/ 832104 w 1060704"/>
                <a:gd name="connsiteY0" fmla="*/ 1517309 h 1517309"/>
                <a:gd name="connsiteX1" fmla="*/ 228600 w 1060704"/>
                <a:gd name="connsiteY1" fmla="*/ 1517309 h 1517309"/>
                <a:gd name="connsiteX2" fmla="*/ 0 w 1060704"/>
                <a:gd name="connsiteY2" fmla="*/ 1060109 h 1517309"/>
                <a:gd name="connsiteX3" fmla="*/ 528733 w 1060704"/>
                <a:gd name="connsiteY3" fmla="*/ 0 h 1517309"/>
                <a:gd name="connsiteX4" fmla="*/ 1060704 w 1060704"/>
                <a:gd name="connsiteY4" fmla="*/ 1060109 h 1517309"/>
                <a:gd name="connsiteX5" fmla="*/ 832104 w 1060704"/>
                <a:gd name="connsiteY5" fmla="*/ 1517309 h 1517309"/>
                <a:gd name="connsiteX0" fmla="*/ 832104 w 1060704"/>
                <a:gd name="connsiteY0" fmla="*/ 1422211 h 1422211"/>
                <a:gd name="connsiteX1" fmla="*/ 228600 w 1060704"/>
                <a:gd name="connsiteY1" fmla="*/ 1422211 h 1422211"/>
                <a:gd name="connsiteX2" fmla="*/ 0 w 1060704"/>
                <a:gd name="connsiteY2" fmla="*/ 965011 h 1422211"/>
                <a:gd name="connsiteX3" fmla="*/ 543363 w 1060704"/>
                <a:gd name="connsiteY3" fmla="*/ 0 h 1422211"/>
                <a:gd name="connsiteX4" fmla="*/ 1060704 w 1060704"/>
                <a:gd name="connsiteY4" fmla="*/ 965011 h 1422211"/>
                <a:gd name="connsiteX5" fmla="*/ 832104 w 1060704"/>
                <a:gd name="connsiteY5" fmla="*/ 1422211 h 1422211"/>
                <a:gd name="connsiteX0" fmla="*/ 832104 w 1060704"/>
                <a:gd name="connsiteY0" fmla="*/ 1429526 h 1429526"/>
                <a:gd name="connsiteX1" fmla="*/ 228600 w 1060704"/>
                <a:gd name="connsiteY1" fmla="*/ 1429526 h 1429526"/>
                <a:gd name="connsiteX2" fmla="*/ 0 w 1060704"/>
                <a:gd name="connsiteY2" fmla="*/ 972326 h 1429526"/>
                <a:gd name="connsiteX3" fmla="*/ 543363 w 1060704"/>
                <a:gd name="connsiteY3" fmla="*/ 0 h 1429526"/>
                <a:gd name="connsiteX4" fmla="*/ 1060704 w 1060704"/>
                <a:gd name="connsiteY4" fmla="*/ 972326 h 1429526"/>
                <a:gd name="connsiteX5" fmla="*/ 832104 w 1060704"/>
                <a:gd name="connsiteY5" fmla="*/ 1429526 h 142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0704" h="1429526">
                  <a:moveTo>
                    <a:pt x="832104" y="1429526"/>
                  </a:moveTo>
                  <a:lnTo>
                    <a:pt x="228600" y="1429526"/>
                  </a:lnTo>
                  <a:lnTo>
                    <a:pt x="0" y="972326"/>
                  </a:lnTo>
                  <a:lnTo>
                    <a:pt x="543363" y="0"/>
                  </a:lnTo>
                  <a:lnTo>
                    <a:pt x="1060704" y="972326"/>
                  </a:lnTo>
                  <a:lnTo>
                    <a:pt x="832104" y="14295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9" name="Hexagon 21"/>
            <p:cNvSpPr/>
            <p:nvPr/>
          </p:nvSpPr>
          <p:spPr>
            <a:xfrm>
              <a:off x="4115403" y="1760695"/>
              <a:ext cx="913197" cy="794504"/>
            </a:xfrm>
            <a:prstGeom prst="hexag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0" name="TextBox 37"/>
          <p:cNvSpPr txBox="1"/>
          <p:nvPr/>
        </p:nvSpPr>
        <p:spPr>
          <a:xfrm>
            <a:off x="1695016" y="1409079"/>
            <a:ext cx="1719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közönség bevonása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1" name="TextBox 37"/>
          <p:cNvSpPr txBox="1"/>
          <p:nvPr/>
        </p:nvSpPr>
        <p:spPr>
          <a:xfrm>
            <a:off x="4988692" y="1533351"/>
            <a:ext cx="15275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Képek, ábrák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TextBox 37"/>
          <p:cNvSpPr txBox="1"/>
          <p:nvPr/>
        </p:nvSpPr>
        <p:spPr>
          <a:xfrm>
            <a:off x="2771800" y="3350102"/>
            <a:ext cx="1740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Verbális és nonverbális eszközök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3" name="TextBox 37"/>
          <p:cNvSpPr txBox="1"/>
          <p:nvPr/>
        </p:nvSpPr>
        <p:spPr>
          <a:xfrm>
            <a:off x="6865527" y="3647593"/>
            <a:ext cx="177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Változatosság</a:t>
            </a:r>
            <a:b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</a:br>
            <a:r>
              <a:rPr lang="hu-HU" altLang="ko-KR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(!)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998590" y="1325931"/>
            <a:ext cx="274252" cy="58670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4441943" y="1477096"/>
            <a:ext cx="274252" cy="58670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2213032" y="3538907"/>
            <a:ext cx="274252" cy="58670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6E090069-21E3-40ED-B20E-3AA777F0C963}"/>
              </a:ext>
            </a:extLst>
          </p:cNvPr>
          <p:cNvSpPr/>
          <p:nvPr/>
        </p:nvSpPr>
        <p:spPr>
          <a:xfrm rot="18900000">
            <a:off x="6210300" y="3538908"/>
            <a:ext cx="274252" cy="586705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1235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8DFBB"/>
      </a:accent3>
      <a:accent4>
        <a:srgbClr val="9AD3E9"/>
      </a:accent4>
      <a:accent5>
        <a:srgbClr val="576868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9AD3E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2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8B2A3"/>
      </a:accent1>
      <a:accent2>
        <a:srgbClr val="A4B4EA"/>
      </a:accent2>
      <a:accent3>
        <a:srgbClr val="9AD3E9"/>
      </a:accent3>
      <a:accent4>
        <a:srgbClr val="98DFBB"/>
      </a:accent4>
      <a:accent5>
        <a:srgbClr val="CBCBCB"/>
      </a:accent5>
      <a:accent6>
        <a:srgbClr val="576868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</TotalTime>
  <Words>468</Words>
  <Application>Microsoft Office PowerPoint</Application>
  <PresentationFormat>Diavetítés a képernyőre (16:9 oldalarány)</PresentationFormat>
  <Paragraphs>81</Paragraphs>
  <Slides>12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2</vt:i4>
      </vt:variant>
      <vt:variant>
        <vt:lpstr>Téma</vt:lpstr>
      </vt:variant>
      <vt:variant>
        <vt:i4>3</vt:i4>
      </vt:variant>
      <vt:variant>
        <vt:lpstr>Diacímek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Cover and End Slide Master</vt:lpstr>
      <vt:lpstr>Contents Slide Master</vt:lpstr>
      <vt:lpstr>Section Break Slide Master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Gitta Kovács</cp:lastModifiedBy>
  <cp:revision>84</cp:revision>
  <dcterms:created xsi:type="dcterms:W3CDTF">2016-12-05T23:26:54Z</dcterms:created>
  <dcterms:modified xsi:type="dcterms:W3CDTF">2023-10-13T09:54:45Z</dcterms:modified>
</cp:coreProperties>
</file>